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4" d="100"/>
          <a:sy n="14" d="100"/>
        </p:scale>
        <p:origin x="1516" y="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media.quizizz.com/resource/gs/quizizz-media/questions" TargetMode="External"/><Relationship Id="rId18" Type="http://schemas.openxmlformats.org/officeDocument/2006/relationships/image" Target="../media/image11.jpg"/><Relationship Id="rId3" Type="http://schemas.openxmlformats.org/officeDocument/2006/relationships/image" Target="../media/image1.jpeg"/><Relationship Id="rId21" Type="http://schemas.openxmlformats.org/officeDocument/2006/relationships/hyperlink" Target="https://climate.nasa.gov/internal_resources/94/" TargetMode="External"/><Relationship Id="rId7" Type="http://schemas.openxmlformats.org/officeDocument/2006/relationships/image" Target="../media/image5.jpg"/><Relationship Id="rId12" Type="http://schemas.openxmlformats.org/officeDocument/2006/relationships/hyperlink" Target="http://www.windwardcbl.org/uploads/2/8/9/5/28952705/9422711.png?425" TargetMode="External"/><Relationship Id="rId17" Type="http://schemas.openxmlformats.org/officeDocument/2006/relationships/hyperlink" Target="https://hackaday.io/project/4955-g-code-optimization" TargetMode="External"/><Relationship Id="rId25" Type="http://schemas.openxmlformats.org/officeDocument/2006/relationships/hyperlink" Target="https://previews.123rf.com/images/photokanok/photokanok1201/photokanok120100013/11901045-Business-man-hand-drawing-flow-chart-isolated-Stock-Photo-flowchart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thumbs.dreamstime.com/z/algorithm-27863175.jpg" TargetMode="External"/><Relationship Id="rId20" Type="http://schemas.openxmlformats.org/officeDocument/2006/relationships/hyperlink" Target="http://www.globalmarshallplan.org/sites/default/files/imce/amazon-deforestation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14.jpg"/><Relationship Id="rId5" Type="http://schemas.openxmlformats.org/officeDocument/2006/relationships/image" Target="../media/image3.jpeg"/><Relationship Id="rId15" Type="http://schemas.openxmlformats.org/officeDocument/2006/relationships/hyperlink" Target="http://graphics8.nytimes.com/images/2012/03/14/theater/14salesman-map/14salesman-map-custom1.jpg" TargetMode="External"/><Relationship Id="rId23" Type="http://schemas.openxmlformats.org/officeDocument/2006/relationships/hyperlink" Target="http://evolution101.yolasite.com/resources/darwins_finches.jpg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2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>
                <a:solidFill>
                  <a:schemeClr val="bg1"/>
                </a:solidFill>
                <a:latin typeface="Lucida Sans" panose="020B0602030504020204" pitchFamily="34" charset="0"/>
              </a:rPr>
              <a:t>Natural Selection: Optimizing Life</a:t>
            </a:r>
            <a:br>
              <a:rPr lang="en-US" altLang="en-US" sz="6000" dirty="0">
                <a:latin typeface="Lucida Sans" panose="020B0602030504020204" pitchFamily="34" charset="0"/>
              </a:rPr>
            </a:br>
            <a:r>
              <a:rPr lang="en-US" altLang="en-US" sz="7200" dirty="0">
                <a:solidFill>
                  <a:schemeClr val="bg1"/>
                </a:solidFill>
                <a:latin typeface="Lucida Sans" panose="020B0602030504020204" pitchFamily="34" charset="0"/>
              </a:rPr>
              <a:t>Ryan Wright</a:t>
            </a:r>
            <a:br>
              <a:rPr lang="en-US" altLang="en-US" sz="7200" i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altLang="en-US" sz="7200" i="1" dirty="0">
                <a:solidFill>
                  <a:schemeClr val="bg1"/>
                </a:solidFill>
                <a:latin typeface="Lucida Sans" panose="020B0602030504020204" pitchFamily="34" charset="0"/>
              </a:rPr>
              <a:t>Ryle High School, Biology, 9</a:t>
            </a:r>
            <a:r>
              <a:rPr lang="en-US" altLang="en-US" sz="7200" i="1" baseline="30000" dirty="0">
                <a:solidFill>
                  <a:schemeClr val="bg1"/>
                </a:solidFill>
                <a:latin typeface="Lucida Sans" panose="020B0602030504020204" pitchFamily="34" charset="0"/>
              </a:rPr>
              <a:t>th</a:t>
            </a:r>
            <a:r>
              <a:rPr lang="en-US" altLang="en-US" sz="7200" i="1" dirty="0">
                <a:solidFill>
                  <a:schemeClr val="bg1"/>
                </a:solidFill>
                <a:latin typeface="Lucida Sans" panose="020B0602030504020204" pitchFamily="34" charset="0"/>
              </a:rPr>
              <a:t>-10</a:t>
            </a:r>
            <a:r>
              <a:rPr lang="en-US" altLang="en-US" sz="7200" i="1" baseline="30000" dirty="0">
                <a:solidFill>
                  <a:schemeClr val="bg1"/>
                </a:solidFill>
                <a:latin typeface="Lucida Sans" panose="020B0602030504020204" pitchFamily="34" charset="0"/>
              </a:rPr>
              <a:t>th</a:t>
            </a:r>
            <a:r>
              <a:rPr lang="en-US" altLang="en-US" sz="7200" i="1" dirty="0">
                <a:solidFill>
                  <a:schemeClr val="bg1"/>
                </a:solidFill>
                <a:latin typeface="Lucida Sans" panose="020B0602030504020204" pitchFamily="34" charset="0"/>
              </a:rPr>
              <a:t> Grade</a:t>
            </a:r>
            <a:endParaRPr lang="en-US" altLang="en-US" sz="7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965200" y="7429500"/>
            <a:ext cx="13893800" cy="2476500"/>
          </a:xfrm>
          <a:prstGeom prst="rect">
            <a:avLst/>
          </a:prstGeom>
          <a:solidFill>
            <a:srgbClr val="EE8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latin typeface="Lucida Sans" panose="020B0602030504020204" pitchFamily="34" charset="0"/>
              </a:rPr>
              <a:t>Summer Research:</a:t>
            </a:r>
            <a:endParaRPr lang="en-US" altLang="en-US" sz="4800" b="1" dirty="0">
              <a:latin typeface="Lucida Sans" panose="020B0602030504020204" pitchFamily="34" charset="0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163800" y="7467600"/>
            <a:ext cx="13568363" cy="2438400"/>
          </a:xfrm>
          <a:prstGeom prst="rect">
            <a:avLst/>
          </a:prstGeom>
          <a:solidFill>
            <a:srgbClr val="EE8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latin typeface="Lucida Sans" panose="020B0602030504020204" pitchFamily="34" charset="0"/>
              </a:rPr>
              <a:t>Classroom Connections</a:t>
            </a:r>
            <a:endParaRPr lang="en-US" altLang="en-US" sz="8000" b="1" dirty="0">
              <a:latin typeface="Lucida Sans" panose="020B0602030504020204" pitchFamily="34" charset="0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036962" y="7467600"/>
            <a:ext cx="13812837" cy="2438400"/>
          </a:xfrm>
          <a:prstGeom prst="rect">
            <a:avLst/>
          </a:prstGeom>
          <a:solidFill>
            <a:srgbClr val="EE8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latin typeface="Lucida Sans" panose="020B0602030504020204" pitchFamily="34" charset="0"/>
              </a:rPr>
              <a:t>Implementing w/ Students: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314450"/>
            <a:ext cx="457200" cy="5486400"/>
          </a:xfrm>
          <a:prstGeom prst="rect">
            <a:avLst/>
          </a:prstGeom>
          <a:solidFill>
            <a:srgbClr val="EE8E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24200" y="1304925"/>
            <a:ext cx="457200" cy="5486400"/>
          </a:xfrm>
          <a:prstGeom prst="rect">
            <a:avLst/>
          </a:prstGeom>
          <a:solidFill>
            <a:srgbClr val="EE8E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779588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009" y="2219325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826950" y="460025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RET is funded by the National Science Foundation, grant # EEC-1404766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34BDE-D026-481B-B610-2BEADB639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137" y="1878013"/>
            <a:ext cx="2803525" cy="2803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2AFAF-DD7F-4710-AD20-B4FF0E63F3BB}"/>
              </a:ext>
            </a:extLst>
          </p:cNvPr>
          <p:cNvSpPr txBox="1">
            <a:spLocks noChangeAspect="1"/>
          </p:cNvSpPr>
          <p:nvPr/>
        </p:nvSpPr>
        <p:spPr>
          <a:xfrm>
            <a:off x="965200" y="10397569"/>
            <a:ext cx="13944600" cy="21071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6000" b="1" u="sng" dirty="0"/>
              <a:t>Project Title:</a:t>
            </a:r>
          </a:p>
          <a:p>
            <a:r>
              <a:rPr lang="en-US" sz="4800" b="1" dirty="0"/>
              <a:t>“Bio Inspired Optimization of the Traveling Salesman Problem”</a:t>
            </a:r>
          </a:p>
          <a:p>
            <a:endParaRPr lang="en-US" sz="6000" b="1" u="sng" dirty="0"/>
          </a:p>
          <a:p>
            <a:r>
              <a:rPr lang="en-US" sz="6000" b="1" u="sng" dirty="0"/>
              <a:t>Research Overview:</a:t>
            </a:r>
          </a:p>
          <a:p>
            <a:pPr algn="ctr"/>
            <a:r>
              <a:rPr lang="en-US" sz="4800" i="1" dirty="0"/>
              <a:t>AI and Computational Thinking:</a:t>
            </a:r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r>
              <a:rPr lang="en-US" sz="4800" i="1" dirty="0"/>
              <a:t>2-OPT Method:</a:t>
            </a:r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endParaRPr lang="en-US" sz="4800" i="1" dirty="0"/>
          </a:p>
          <a:p>
            <a:pPr algn="ctr"/>
            <a:r>
              <a:rPr lang="en-US" sz="4800" i="1" dirty="0"/>
              <a:t>Genetic Algorithms:</a:t>
            </a:r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041A3-B764-4B31-A0AA-C045BDC456AE}"/>
              </a:ext>
            </a:extLst>
          </p:cNvPr>
          <p:cNvSpPr txBox="1">
            <a:spLocks noChangeAspect="1"/>
          </p:cNvSpPr>
          <p:nvPr/>
        </p:nvSpPr>
        <p:spPr>
          <a:xfrm>
            <a:off x="15214600" y="10397569"/>
            <a:ext cx="13551853" cy="21071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6000" b="1" u="sng" dirty="0"/>
              <a:t>My approach:</a:t>
            </a:r>
          </a:p>
          <a:p>
            <a:r>
              <a:rPr lang="en-US" sz="4800" dirty="0"/>
              <a:t>Can we apply computational optimization strategies to life processes?</a:t>
            </a:r>
          </a:p>
          <a:p>
            <a:endParaRPr lang="en-US" sz="6000" b="1" u="sng" dirty="0"/>
          </a:p>
          <a:p>
            <a:endParaRPr lang="en-US" sz="6000" b="1" u="sng" dirty="0"/>
          </a:p>
          <a:p>
            <a:r>
              <a:rPr lang="en-US" sz="6000" b="1" u="sng" dirty="0"/>
              <a:t>Challenge Based Learning:</a:t>
            </a:r>
          </a:p>
          <a:p>
            <a:r>
              <a:rPr lang="en-US" sz="4800" dirty="0"/>
              <a:t>Asks students to:</a:t>
            </a:r>
          </a:p>
          <a:p>
            <a:r>
              <a:rPr lang="en-US" sz="4800" dirty="0"/>
              <a:t>	-Evaluate what they need to know.</a:t>
            </a:r>
          </a:p>
          <a:p>
            <a:r>
              <a:rPr lang="en-US" sz="4800" dirty="0"/>
              <a:t>	-Create their own challenge.</a:t>
            </a:r>
            <a:endParaRPr lang="en-US" sz="6000" dirty="0"/>
          </a:p>
          <a:p>
            <a:r>
              <a:rPr lang="en-US" sz="4800" dirty="0"/>
              <a:t>	-Formulate their own solutions.</a:t>
            </a:r>
          </a:p>
          <a:p>
            <a:r>
              <a:rPr lang="en-US" sz="4800" dirty="0"/>
              <a:t>	-Share findings.</a:t>
            </a:r>
          </a:p>
          <a:p>
            <a:endParaRPr lang="en-US" sz="6000" dirty="0"/>
          </a:p>
          <a:p>
            <a:endParaRPr lang="en-US" sz="6000" b="1" dirty="0"/>
          </a:p>
          <a:p>
            <a:r>
              <a:rPr lang="en-US" sz="6000" b="1" u="sng" dirty="0"/>
              <a:t>Engineering Design Process:</a:t>
            </a:r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r>
              <a:rPr lang="en-US" sz="4800" dirty="0"/>
              <a:t>Students learn the importance of:</a:t>
            </a:r>
          </a:p>
          <a:p>
            <a:r>
              <a:rPr lang="en-US" sz="4800" dirty="0"/>
              <a:t>	-Multiple solutions.</a:t>
            </a:r>
          </a:p>
          <a:p>
            <a:r>
              <a:rPr lang="en-US" sz="4800" dirty="0"/>
              <a:t>	-Refining Ideas</a:t>
            </a:r>
          </a:p>
          <a:p>
            <a:r>
              <a:rPr lang="en-US" sz="4800" dirty="0"/>
              <a:t>	-Research and Testing</a:t>
            </a:r>
          </a:p>
          <a:p>
            <a:r>
              <a:rPr lang="en-US" sz="4800" dirty="0"/>
              <a:t>	-Communication and Teamwork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1231FE-AD1F-45B1-81A0-814A3451277A}"/>
              </a:ext>
            </a:extLst>
          </p:cNvPr>
          <p:cNvSpPr txBox="1">
            <a:spLocks noChangeAspect="1"/>
          </p:cNvSpPr>
          <p:nvPr/>
        </p:nvSpPr>
        <p:spPr>
          <a:xfrm>
            <a:off x="29036962" y="10413683"/>
            <a:ext cx="13812837" cy="21071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6000" b="1" u="sng" dirty="0"/>
              <a:t>Big Idea: </a:t>
            </a:r>
            <a:r>
              <a:rPr lang="en-US" sz="6000" dirty="0"/>
              <a:t>Natural Selection</a:t>
            </a:r>
            <a:endParaRPr lang="en-US" sz="6000" b="1" dirty="0"/>
          </a:p>
          <a:p>
            <a:r>
              <a:rPr lang="en-US" sz="4800" dirty="0"/>
              <a:t>	-Changing climates</a:t>
            </a:r>
          </a:p>
          <a:p>
            <a:r>
              <a:rPr lang="en-US" sz="4800" dirty="0"/>
              <a:t>	-Increased human activity</a:t>
            </a:r>
          </a:p>
          <a:p>
            <a:r>
              <a:rPr lang="en-US" sz="4800" dirty="0"/>
              <a:t>	-Habitat loss</a:t>
            </a:r>
          </a:p>
          <a:p>
            <a:r>
              <a:rPr lang="en-US" sz="4800" dirty="0"/>
              <a:t>Can life adapt to these changes?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6000" b="1" u="sng" dirty="0"/>
          </a:p>
          <a:p>
            <a:r>
              <a:rPr lang="en-US" sz="6000" b="1" u="sng" dirty="0"/>
              <a:t>Goal:</a:t>
            </a:r>
          </a:p>
          <a:p>
            <a:r>
              <a:rPr lang="en-US" sz="4800" dirty="0"/>
              <a:t>Students will be able to connect computational optimization strategies to natural selection.</a:t>
            </a:r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r>
              <a:rPr lang="en-US" sz="6000" b="1" u="sng" dirty="0"/>
              <a:t>Things to learn:</a:t>
            </a:r>
          </a:p>
          <a:p>
            <a:r>
              <a:rPr lang="en-US" sz="4800" dirty="0"/>
              <a:t>Connections between fitness, adaptations, and natural selection?</a:t>
            </a:r>
          </a:p>
          <a:p>
            <a:r>
              <a:rPr lang="en-US" sz="4800" dirty="0"/>
              <a:t>What challenges do organisms face?</a:t>
            </a:r>
          </a:p>
          <a:p>
            <a:r>
              <a:rPr lang="en-US" sz="4800" dirty="0"/>
              <a:t>How do less fit organisms compensate/survive?</a:t>
            </a:r>
          </a:p>
          <a:p>
            <a:r>
              <a:rPr lang="en-US" sz="4800" dirty="0"/>
              <a:t>How does a computer “think”?</a:t>
            </a:r>
          </a:p>
          <a:p>
            <a:r>
              <a:rPr lang="en-US" sz="4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AAA52-82DB-4B55-8BEF-0B612DCCB7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602758"/>
            <a:ext cx="5130800" cy="3425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71D67-EDCD-4D0A-9594-E39492753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62" y="15383654"/>
            <a:ext cx="5842000" cy="364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687C2-33FD-4448-A26C-A2129ACF8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02" y="21061419"/>
            <a:ext cx="10408920" cy="2555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8BA39-3D1D-4C22-8DB3-C300ED5A3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9" y="25827846"/>
            <a:ext cx="4749206" cy="18285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4270E7-82BB-4AB3-9594-07B74E870740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70776" y="22067599"/>
            <a:ext cx="8248822" cy="516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947358-C880-4AC3-A9AF-EF97571E5D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632" y="14754169"/>
            <a:ext cx="3026685" cy="27697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2968F7-5EA2-4C09-8FF5-0346929C7E56}"/>
              </a:ext>
            </a:extLst>
          </p:cNvPr>
          <p:cNvSpPr txBox="1"/>
          <p:nvPr/>
        </p:nvSpPr>
        <p:spPr>
          <a:xfrm>
            <a:off x="25351832" y="17523871"/>
            <a:ext cx="33122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12"/>
              </a:rPr>
              <a:t>http://www.windwardcbl.org/uploads/2/8/9/5/28952705/9422711.png?425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71016-1F94-47D7-B21E-78BE00794465}"/>
              </a:ext>
            </a:extLst>
          </p:cNvPr>
          <p:cNvSpPr txBox="1"/>
          <p:nvPr/>
        </p:nvSpPr>
        <p:spPr>
          <a:xfrm>
            <a:off x="4344987" y="27617781"/>
            <a:ext cx="679767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13"/>
              </a:rPr>
              <a:t>https://media.quizizz.com/resource/gs/quizizz-media/questions</a:t>
            </a:r>
            <a:endParaRPr lang="en-US" sz="1800" dirty="0"/>
          </a:p>
          <a:p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2CE5F8-01E8-4CD9-8989-BDBE3072CF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8191166"/>
            <a:ext cx="9098498" cy="2704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21E409-BED9-4E3E-8B7D-6CDB5AE9B005}"/>
              </a:ext>
            </a:extLst>
          </p:cNvPr>
          <p:cNvSpPr txBox="1"/>
          <p:nvPr/>
        </p:nvSpPr>
        <p:spPr>
          <a:xfrm>
            <a:off x="7497762" y="18731468"/>
            <a:ext cx="728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15"/>
              </a:rPr>
              <a:t>http://graphics8.nytimes.com/images/2012/03/14/theater/14salesman-map/14salesman-map-custom1.jpg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71288B-47D5-494D-BF5D-DD942DB759CF}"/>
              </a:ext>
            </a:extLst>
          </p:cNvPr>
          <p:cNvSpPr txBox="1"/>
          <p:nvPr/>
        </p:nvSpPr>
        <p:spPr>
          <a:xfrm>
            <a:off x="1953973" y="18745930"/>
            <a:ext cx="49976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16"/>
              </a:rPr>
              <a:t>https://thumbs.dreamstime.com/z/algorithm-27863175.jpg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42E28-2CD9-4F48-9429-72C5C380F908}"/>
              </a:ext>
            </a:extLst>
          </p:cNvPr>
          <p:cNvSpPr txBox="1"/>
          <p:nvPr/>
        </p:nvSpPr>
        <p:spPr>
          <a:xfrm>
            <a:off x="5123159" y="23617181"/>
            <a:ext cx="76708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u="sng" dirty="0">
                <a:hlinkClick r:id="rId17"/>
              </a:rPr>
              <a:t>https://hackaday.io/project/4955-g-code-optimization</a:t>
            </a:r>
            <a:endParaRPr lang="en-US" sz="1800" dirty="0"/>
          </a:p>
          <a:p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945641-F8A0-4462-8E75-B17A92EED2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470" y="14712066"/>
            <a:ext cx="5168614" cy="3876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234E76-E6B6-4F3E-8F2B-A1AB8EF086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846" y="14712066"/>
            <a:ext cx="5889726" cy="38932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194E7A-2F6B-48B6-8DC0-599250CB4BD6}"/>
              </a:ext>
            </a:extLst>
          </p:cNvPr>
          <p:cNvSpPr txBox="1"/>
          <p:nvPr/>
        </p:nvSpPr>
        <p:spPr>
          <a:xfrm>
            <a:off x="35943380" y="18724200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0"/>
              </a:rPr>
              <a:t>http://www.globalmarshallplan.org/sites/default/files/imce/amazon-deforestation.jpg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E3C555-2E41-4571-B216-A22D7987C19E}"/>
              </a:ext>
            </a:extLst>
          </p:cNvPr>
          <p:cNvSpPr txBox="1"/>
          <p:nvPr/>
        </p:nvSpPr>
        <p:spPr>
          <a:xfrm>
            <a:off x="29820860" y="18705388"/>
            <a:ext cx="49552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21"/>
              </a:rPr>
              <a:t>https://climate.nasa.gov/internal_resources/94/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072" name="Picture 3071">
            <a:extLst>
              <a:ext uri="{FF2B5EF4-FFF2-40B4-BE49-F238E27FC236}">
                <a16:creationId xmlns:a16="http://schemas.microsoft.com/office/drawing/2014/main" id="{366917C1-F71D-4D61-A3A6-1A34B2B424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0" y="10439910"/>
            <a:ext cx="3980317" cy="3091380"/>
          </a:xfrm>
          <a:prstGeom prst="rect">
            <a:avLst/>
          </a:prstGeom>
        </p:spPr>
      </p:pic>
      <p:sp>
        <p:nvSpPr>
          <p:cNvPr id="3073" name="TextBox 3072">
            <a:extLst>
              <a:ext uri="{FF2B5EF4-FFF2-40B4-BE49-F238E27FC236}">
                <a16:creationId xmlns:a16="http://schemas.microsoft.com/office/drawing/2014/main" id="{24CB1B9E-D9F3-4E91-A012-39756FBE5D46}"/>
              </a:ext>
            </a:extLst>
          </p:cNvPr>
          <p:cNvSpPr txBox="1"/>
          <p:nvPr/>
        </p:nvSpPr>
        <p:spPr>
          <a:xfrm>
            <a:off x="38125399" y="13542842"/>
            <a:ext cx="4724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3"/>
              </a:rPr>
              <a:t>http://evolution101.yolasite.com/resources/darwins_finches.jpg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C2AC0814-EFCC-41F3-BC07-5D3803E6BFB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0" y="22323258"/>
            <a:ext cx="5240216" cy="3768925"/>
          </a:xfrm>
          <a:prstGeom prst="rect">
            <a:avLst/>
          </a:prstGeom>
        </p:spPr>
      </p:pic>
      <p:sp>
        <p:nvSpPr>
          <p:cNvPr id="3082" name="TextBox 3081">
            <a:extLst>
              <a:ext uri="{FF2B5EF4-FFF2-40B4-BE49-F238E27FC236}">
                <a16:creationId xmlns:a16="http://schemas.microsoft.com/office/drawing/2014/main" id="{6F6A81C2-8B06-4194-9D26-24915024D703}"/>
              </a:ext>
            </a:extLst>
          </p:cNvPr>
          <p:cNvSpPr txBox="1"/>
          <p:nvPr/>
        </p:nvSpPr>
        <p:spPr>
          <a:xfrm>
            <a:off x="30318808" y="25827846"/>
            <a:ext cx="998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5"/>
              </a:rPr>
              <a:t>https://previews.123rf.com/images/photokanok/photokanok1201/photokanok120100013/11901045-Business-man-hand-drawing-flow-chart-isolated-Stock-Photo-flowchart.jpg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217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Sans</vt:lpstr>
      <vt:lpstr>Default Design</vt:lpstr>
      <vt:lpstr>Natural Selection: Optimizing Life Ryan Wright Ryle High School, Biology, 9th-10th Grade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Ryan Wright</cp:lastModifiedBy>
  <cp:revision>87</cp:revision>
  <dcterms:created xsi:type="dcterms:W3CDTF">2004-07-26T21:45:23Z</dcterms:created>
  <dcterms:modified xsi:type="dcterms:W3CDTF">2017-07-19T13:25:46Z</dcterms:modified>
  <cp:category>science research poster</cp:category>
</cp:coreProperties>
</file>